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246" r:id="rId1"/>
  </p:sldMasterIdLst>
  <p:notesMasterIdLst>
    <p:notesMasterId r:id="rId3"/>
  </p:notesMasterIdLst>
  <p:handoutMasterIdLst>
    <p:handoutMasterId r:id="rId4"/>
  </p:handoutMasterIdLst>
  <p:sldIdLst>
    <p:sldId id="2178" r:id="rId2"/>
  </p:sldIdLst>
  <p:sldSz cx="9906000" cy="6858000" type="A4"/>
  <p:notesSz cx="9939338" cy="6805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000" b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000" b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000" b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000" b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000" b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kumimoji="1" sz="1000" b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6pPr>
    <a:lvl7pPr marL="2743200" algn="l" defTabSz="914400" rtl="0" eaLnBrk="1" latinLnBrk="1" hangingPunct="1">
      <a:defRPr kumimoji="1" sz="1000" b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7pPr>
    <a:lvl8pPr marL="3200400" algn="l" defTabSz="914400" rtl="0" eaLnBrk="1" latinLnBrk="1" hangingPunct="1">
      <a:defRPr kumimoji="1" sz="1000" b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8pPr>
    <a:lvl9pPr marL="3657600" algn="l" defTabSz="914400" rtl="0" eaLnBrk="1" latinLnBrk="1" hangingPunct="1">
      <a:defRPr kumimoji="1" sz="1000" b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FFFF"/>
    <a:srgbClr val="3399FF"/>
    <a:srgbClr val="FFCCFF"/>
    <a:srgbClr val="FFCCCC"/>
    <a:srgbClr val="FFFF99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3" autoAdjust="0"/>
    <p:restoredTop sz="99882" autoAdjust="0"/>
  </p:normalViewPr>
  <p:slideViewPr>
    <p:cSldViewPr showGuides="1">
      <p:cViewPr varScale="1">
        <p:scale>
          <a:sx n="109" d="100"/>
          <a:sy n="109" d="100"/>
        </p:scale>
        <p:origin x="-120" y="-84"/>
      </p:cViewPr>
      <p:guideLst>
        <p:guide orient="horz" pos="618"/>
        <p:guide orient="horz" pos="4020"/>
        <p:guide pos="217"/>
        <p:guide pos="3120"/>
        <p:guide pos="60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86935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4310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36" tIns="0" rIns="19036" bIns="0" numCol="1" anchor="t" anchorCtr="0" compatLnSpc="1">
            <a:prstTxWarp prst="textNoShape">
              <a:avLst/>
            </a:prstTxWarp>
          </a:bodyPr>
          <a:lstStyle>
            <a:lvl1pPr algn="l" defTabSz="762000" latinLnBrk="0">
              <a:defRPr sz="10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308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36" tIns="0" rIns="19036" bIns="0" numCol="1" anchor="t" anchorCtr="0" compatLnSpc="1">
            <a:prstTxWarp prst="textNoShape">
              <a:avLst/>
            </a:prstTxWarp>
          </a:bodyPr>
          <a:lstStyle>
            <a:lvl1pPr algn="r" defTabSz="762000" latinLnBrk="0">
              <a:defRPr sz="10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5313" y="512763"/>
            <a:ext cx="3675062" cy="2544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3232150"/>
            <a:ext cx="72945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05" tIns="46007" rIns="92005" bIns="46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 편집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6467475"/>
            <a:ext cx="4310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36" tIns="0" rIns="19036" bIns="0" numCol="1" anchor="b" anchorCtr="0" compatLnSpc="1">
            <a:prstTxWarp prst="textNoShape">
              <a:avLst/>
            </a:prstTxWarp>
          </a:bodyPr>
          <a:lstStyle>
            <a:lvl1pPr algn="l" defTabSz="762000" latinLnBrk="0">
              <a:defRPr sz="10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467475"/>
            <a:ext cx="4308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36" tIns="0" rIns="19036" bIns="0" numCol="1" anchor="b" anchorCtr="0" compatLnSpc="1">
            <a:prstTxWarp prst="textNoShape">
              <a:avLst/>
            </a:prstTxWarp>
          </a:bodyPr>
          <a:lstStyle>
            <a:lvl1pPr algn="r" defTabSz="762000" latinLnBrk="0">
              <a:defRPr sz="10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fld id="{643A668E-3B17-4135-B050-2AC42F3F2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4280740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9347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273050" y="703263"/>
            <a:ext cx="9359900" cy="277812"/>
            <a:chOff x="329" y="1821"/>
            <a:chExt cx="6071" cy="0"/>
          </a:xfrm>
        </p:grpSpPr>
        <p:sp>
          <p:nvSpPr>
            <p:cNvPr id="3" name="Line 10"/>
            <p:cNvSpPr>
              <a:spLocks noChangeShapeType="1"/>
            </p:cNvSpPr>
            <p:nvPr/>
          </p:nvSpPr>
          <p:spPr bwMode="auto">
            <a:xfrm>
              <a:off x="329" y="1821"/>
              <a:ext cx="4534" cy="0"/>
            </a:xfrm>
            <a:prstGeom prst="line">
              <a:avLst/>
            </a:prstGeom>
            <a:noFill/>
            <a:ln w="25400">
              <a:solidFill>
                <a:srgbClr val="AEAE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" name="Line 11"/>
            <p:cNvSpPr>
              <a:spLocks noChangeShapeType="1"/>
            </p:cNvSpPr>
            <p:nvPr/>
          </p:nvSpPr>
          <p:spPr bwMode="auto">
            <a:xfrm>
              <a:off x="4925" y="1821"/>
              <a:ext cx="1475" cy="0"/>
            </a:xfrm>
            <a:prstGeom prst="line">
              <a:avLst/>
            </a:prstGeom>
            <a:noFill/>
            <a:ln w="25400">
              <a:solidFill>
                <a:srgbClr val="AEAE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pic>
        <p:nvPicPr>
          <p:cNvPr id="5" name="Picture 14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23325" y="6559550"/>
            <a:ext cx="809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307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 userDrawn="1"/>
        </p:nvGrpSpPr>
        <p:grpSpPr bwMode="auto">
          <a:xfrm>
            <a:off x="269875" y="2689225"/>
            <a:ext cx="9363075" cy="230188"/>
            <a:chOff x="329" y="1821"/>
            <a:chExt cx="6071" cy="0"/>
          </a:xfrm>
        </p:grpSpPr>
        <p:sp>
          <p:nvSpPr>
            <p:cNvPr id="3" name="Line 7"/>
            <p:cNvSpPr>
              <a:spLocks noChangeShapeType="1"/>
            </p:cNvSpPr>
            <p:nvPr/>
          </p:nvSpPr>
          <p:spPr bwMode="auto">
            <a:xfrm>
              <a:off x="329" y="1821"/>
              <a:ext cx="4534" cy="0"/>
            </a:xfrm>
            <a:prstGeom prst="line">
              <a:avLst/>
            </a:prstGeom>
            <a:noFill/>
            <a:ln w="25400">
              <a:solidFill>
                <a:srgbClr val="AEAE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" name="Line 8"/>
            <p:cNvSpPr>
              <a:spLocks noChangeShapeType="1"/>
            </p:cNvSpPr>
            <p:nvPr/>
          </p:nvSpPr>
          <p:spPr bwMode="auto">
            <a:xfrm>
              <a:off x="4926" y="1821"/>
              <a:ext cx="1474" cy="0"/>
            </a:xfrm>
            <a:prstGeom prst="line">
              <a:avLst/>
            </a:prstGeom>
            <a:noFill/>
            <a:ln w="25400">
              <a:solidFill>
                <a:srgbClr val="AEAE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pic>
        <p:nvPicPr>
          <p:cNvPr id="5" name="Picture 46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6113" y="5899150"/>
            <a:ext cx="136683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7938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52"/>
          <p:cNvSpPr txBox="1">
            <a:spLocks/>
          </p:cNvSpPr>
          <p:nvPr/>
        </p:nvSpPr>
        <p:spPr bwMode="auto">
          <a:xfrm>
            <a:off x="344488" y="182563"/>
            <a:ext cx="8353425" cy="460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266700" indent="-266700" eaLnBrk="0" hangingPunct="0">
              <a:defRPr/>
            </a:pPr>
            <a:r>
              <a:rPr lang="en-US" altLang="ko-KR" sz="2600" b="0" kern="0" dirty="0" smtClean="0">
                <a:solidFill>
                  <a:schemeClr val="tx2"/>
                </a:solidFill>
                <a:latin typeface="현대하모니 M" pitchFamily="18" charset="-127"/>
                <a:ea typeface="현대하모니 M" pitchFamily="18" charset="-127"/>
                <a:cs typeface="+mj-cs"/>
              </a:rPr>
              <a:t>IDC</a:t>
            </a:r>
            <a:r>
              <a:rPr lang="ko-KR" altLang="en-US" sz="2600" b="0" kern="0" dirty="0" smtClean="0">
                <a:solidFill>
                  <a:schemeClr val="tx2"/>
                </a:solidFill>
                <a:latin typeface="현대하모니 M" pitchFamily="18" charset="-127"/>
                <a:ea typeface="현대하모니 M" pitchFamily="18" charset="-127"/>
                <a:cs typeface="+mj-cs"/>
              </a:rPr>
              <a:t>상황관리자 </a:t>
            </a:r>
            <a:r>
              <a:rPr lang="ko-KR" altLang="en-US" sz="2600" b="0" kern="0" dirty="0">
                <a:solidFill>
                  <a:schemeClr val="tx2"/>
                </a:solidFill>
                <a:latin typeface="현대하모니 M" pitchFamily="18" charset="-127"/>
                <a:ea typeface="현대하모니 M" pitchFamily="18" charset="-127"/>
                <a:cs typeface="+mj-cs"/>
              </a:rPr>
              <a:t>근무 </a:t>
            </a:r>
            <a:r>
              <a:rPr lang="ko-KR" altLang="en-US" sz="2600" b="0" kern="0" dirty="0" smtClean="0">
                <a:solidFill>
                  <a:schemeClr val="tx2"/>
                </a:solidFill>
                <a:latin typeface="현대하모니 M" pitchFamily="18" charset="-127"/>
                <a:ea typeface="현대하모니 M" pitchFamily="18" charset="-127"/>
                <a:cs typeface="+mj-cs"/>
              </a:rPr>
              <a:t>계획표</a:t>
            </a:r>
            <a:endParaRPr lang="ko-KR" altLang="en-US" sz="2600" b="0" kern="0" dirty="0">
              <a:solidFill>
                <a:schemeClr val="tx2"/>
              </a:solidFill>
              <a:latin typeface="현대하모니 M" pitchFamily="18" charset="-127"/>
              <a:ea typeface="현대하모니 M" pitchFamily="18" charset="-127"/>
              <a:cs typeface="+mj-cs"/>
            </a:endParaRPr>
          </a:p>
        </p:txBody>
      </p:sp>
      <p:sp>
        <p:nvSpPr>
          <p:cNvPr id="4099" name="제목 52"/>
          <p:cNvSpPr txBox="1">
            <a:spLocks/>
          </p:cNvSpPr>
          <p:nvPr/>
        </p:nvSpPr>
        <p:spPr bwMode="auto">
          <a:xfrm>
            <a:off x="307975" y="930275"/>
            <a:ext cx="212407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ko-KR" altLang="en-US" sz="1600" b="0">
                <a:solidFill>
                  <a:schemeClr val="tx2"/>
                </a:solidFill>
                <a:latin typeface="현대하모니 M" pitchFamily="18" charset="-127"/>
                <a:ea typeface="현대하모니 M" pitchFamily="18" charset="-127"/>
              </a:rPr>
              <a:t>▣ 근무 계획표</a:t>
            </a:r>
          </a:p>
        </p:txBody>
      </p:sp>
      <p:sp>
        <p:nvSpPr>
          <p:cNvPr id="4100" name="Text Box 196"/>
          <p:cNvSpPr txBox="1">
            <a:spLocks noChangeArrowheads="1"/>
          </p:cNvSpPr>
          <p:nvPr/>
        </p:nvSpPr>
        <p:spPr bwMode="auto">
          <a:xfrm>
            <a:off x="446307" y="1268852"/>
            <a:ext cx="84248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 eaLnBrk="0" hangingPunct="0"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4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조 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3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교대 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: 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주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)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 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08:00 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~ 15:00 (6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시간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), 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석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)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 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15:00 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~ 22:00 (6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시간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), 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야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)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 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22:00 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~ 06:00 (7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시간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평균 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근무시간 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(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A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조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, 4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주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/28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일기준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) : 1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주차 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30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시간 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, 2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주차 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30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시간 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, 3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주차 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21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시간 </a:t>
            </a:r>
            <a:r>
              <a:rPr lang="en-US" altLang="ko-KR" sz="1400" b="0">
                <a:latin typeface="현대하모니 L" pitchFamily="18" charset="-127"/>
                <a:ea typeface="현대하모니 L" pitchFamily="18" charset="-127"/>
              </a:rPr>
              <a:t>, 4</a:t>
            </a:r>
            <a:r>
              <a:rPr lang="ko-KR" altLang="en-US" sz="1400" b="0">
                <a:latin typeface="현대하모니 L" pitchFamily="18" charset="-127"/>
                <a:ea typeface="현대하모니 L" pitchFamily="18" charset="-127"/>
              </a:rPr>
              <a:t>주차 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14</a:t>
            </a:r>
            <a:r>
              <a:rPr lang="ko-KR" altLang="en-US" sz="1400" b="0" smtClean="0">
                <a:latin typeface="현대하모니 L" pitchFamily="18" charset="-127"/>
                <a:ea typeface="현대하모니 L" pitchFamily="18" charset="-127"/>
              </a:rPr>
              <a:t>시간</a:t>
            </a:r>
            <a:r>
              <a:rPr lang="en-US" altLang="ko-KR" sz="1400" b="0" smtClean="0">
                <a:latin typeface="현대하모니 L" pitchFamily="18" charset="-127"/>
                <a:ea typeface="현대하모니 L" pitchFamily="18" charset="-127"/>
              </a:rPr>
              <a:t> </a:t>
            </a:r>
            <a:endParaRPr lang="en-US" altLang="ko-KR" sz="1400" b="0">
              <a:latin typeface="현대하모니 L" pitchFamily="18" charset="-127"/>
              <a:ea typeface="현대하모니 L" pitchFamily="18" charset="-127"/>
            </a:endParaRPr>
          </a:p>
        </p:txBody>
      </p:sp>
      <p:graphicFrame>
        <p:nvGraphicFramePr>
          <p:cNvPr id="8" name="Group 2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3740620"/>
              </p:ext>
            </p:extLst>
          </p:nvPr>
        </p:nvGraphicFramePr>
        <p:xfrm>
          <a:off x="560261" y="1988839"/>
          <a:ext cx="8425186" cy="4172261"/>
        </p:xfrm>
        <a:graphic>
          <a:graphicData uri="http://schemas.openxmlformats.org/drawingml/2006/table">
            <a:tbl>
              <a:tblPr/>
              <a:tblGrid>
                <a:gridCol w="1296182"/>
                <a:gridCol w="1425801"/>
                <a:gridCol w="1490609"/>
                <a:gridCol w="1360992"/>
                <a:gridCol w="1425801"/>
                <a:gridCol w="1425801"/>
              </a:tblGrid>
              <a:tr h="2797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구  분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월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화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수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목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금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10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주간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석간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야간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주간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석간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야간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주간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석간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2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야간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주간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석간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야간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　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29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30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1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2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3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DA1"/>
                    </a:solidFill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주간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석간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야간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현대하모니 L" pitchFamily="18" charset="-127"/>
                        <a:ea typeface="현대하모니 L" pitchFamily="18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현대하모니 L" pitchFamily="18" charset="-127"/>
                          <a:ea typeface="현대하모니 L" pitchFamily="18" charset="-127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90" name="직사각형 8"/>
          <p:cNvSpPr>
            <a:spLocks noChangeArrowheads="1"/>
          </p:cNvSpPr>
          <p:nvPr/>
        </p:nvSpPr>
        <p:spPr bwMode="auto">
          <a:xfrm>
            <a:off x="6969224" y="1052736"/>
            <a:ext cx="223224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b="0" dirty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* </a:t>
            </a:r>
            <a:r>
              <a:rPr lang="ko-KR" altLang="en-US" b="0" dirty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주</a:t>
            </a:r>
            <a:r>
              <a:rPr lang="en-US" altLang="ko-KR" b="0" dirty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/</a:t>
            </a:r>
            <a:r>
              <a:rPr lang="ko-KR" altLang="en-US" b="0" dirty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석</a:t>
            </a:r>
            <a:r>
              <a:rPr lang="en-US" altLang="ko-KR" b="0" dirty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/</a:t>
            </a:r>
            <a:r>
              <a:rPr lang="ko-KR" altLang="en-US" b="0" dirty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야간 식사시간 </a:t>
            </a:r>
            <a:r>
              <a:rPr lang="ko-KR" altLang="en-US" b="0" dirty="0" smtClean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제외</a:t>
            </a:r>
            <a:r>
              <a:rPr lang="en-US" altLang="ko-KR" b="0" dirty="0" smtClean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(</a:t>
            </a:r>
            <a:r>
              <a:rPr lang="en-US" altLang="ko-KR" b="0" dirty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1</a:t>
            </a:r>
            <a:r>
              <a:rPr lang="ko-KR" altLang="en-US" b="0" dirty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시간</a:t>
            </a:r>
            <a:r>
              <a:rPr lang="en-US" altLang="ko-KR" b="0" dirty="0">
                <a:solidFill>
                  <a:srgbClr val="FF0000"/>
                </a:solidFill>
                <a:latin typeface="현대하모니 L" pitchFamily="18" charset="-127"/>
                <a:ea typeface="현대하모니 L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6169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72000" bIns="45720" numCol="1" rtlCol="0" anchor="t" anchorCtr="0" compatLnSpc="1">
        <a:prstTxWarp prst="textNoShape">
          <a:avLst/>
        </a:prstTxWarp>
      </a:bodyPr>
      <a:lstStyle>
        <a:defPPr marL="90488" marR="0" indent="-90488" algn="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72000" bIns="45720" numCol="1" anchor="t" anchorCtr="0" compatLnSpc="1">
        <a:prstTxWarp prst="textNoShape">
          <a:avLst/>
        </a:prstTxWarp>
      </a:bodyPr>
      <a:lstStyle>
        <a:defPPr marL="90488" marR="0" indent="-90488" algn="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맑은 고딕" pitchFamily="50" charset="-127"/>
            <a:ea typeface="맑은 고딕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109647</TotalTime>
  <Words>205</Words>
  <Application>Microsoft Office PowerPoint</Application>
  <PresentationFormat>A4 용지(210x297mm)</PresentationFormat>
  <Paragraphs>132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슬라이드 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김묘훈</dc:creator>
  <cp:lastModifiedBy>woo jongwan</cp:lastModifiedBy>
  <cp:revision>8201</cp:revision>
  <cp:lastPrinted>1997-07-24T05:48:36Z</cp:lastPrinted>
  <dcterms:created xsi:type="dcterms:W3CDTF">1997-07-16T06:57:43Z</dcterms:created>
  <dcterms:modified xsi:type="dcterms:W3CDTF">2014-04-10T00:55:20Z</dcterms:modified>
</cp:coreProperties>
</file>